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6" r:id="rId5"/>
    <p:sldId id="260" r:id="rId6"/>
    <p:sldId id="262" r:id="rId7"/>
    <p:sldId id="261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2" d="100"/>
          <a:sy n="62" d="100"/>
        </p:scale>
        <p:origin x="996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BB778F-1136-4A4B-96EE-B3274F6908CE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D6390-24BB-40C6-8D42-1FF65D6A56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176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4CE3-F422-4B09-9A12-A91B3A0E6E16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398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4CE3-F422-4B09-9A12-A91B3A0E6E16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553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4CE3-F422-4B09-9A12-A91B3A0E6E16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698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4CE3-F422-4B09-9A12-A91B3A0E6E16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779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4CE3-F422-4B09-9A12-A91B3A0E6E16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254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4CE3-F422-4B09-9A12-A91B3A0E6E16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690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4CE3-F422-4B09-9A12-A91B3A0E6E16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430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4CE3-F422-4B09-9A12-A91B3A0E6E16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526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4CE3-F422-4B09-9A12-A91B3A0E6E16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111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4CE3-F422-4B09-9A12-A91B3A0E6E16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492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E4CE3-F422-4B09-9A12-A91B3A0E6E16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625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0E4CE3-F422-4B09-9A12-A91B3A0E6E16}" type="datetimeFigureOut">
              <a:rPr lang="ru-RU" smtClean="0"/>
              <a:t>23.12.2016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8CBC6-D142-4C0B-89CF-C2F46230EA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369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83446" y="1444286"/>
            <a:ext cx="6597749" cy="1556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Базовая площадка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«Внедрение элементов дуальной системы обучения в профессиональное образование</a:t>
            </a:r>
            <a:r>
              <a:rPr lang="ru-RU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08520" y="4968241"/>
            <a:ext cx="4661166" cy="1386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Галанина Марина Алексеевна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 ГАПОУ ТО «Тюменский техникум индустрии питания, коммерции и сервиса» - Межрегионального центра компетенций в области искусства, дизайна и сферы услуг </a:t>
            </a:r>
          </a:p>
        </p:txBody>
      </p:sp>
    </p:spTree>
    <p:extLst>
      <p:ext uri="{BB962C8B-B14F-4D97-AF65-F5344CB8AC3E}">
        <p14:creationId xmlns:p14="http://schemas.microsoft.com/office/powerpoint/2010/main" val="145941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Блок-схема: несколько документов 17"/>
          <p:cNvSpPr/>
          <p:nvPr/>
        </p:nvSpPr>
        <p:spPr>
          <a:xfrm>
            <a:off x="8358820" y="4525030"/>
            <a:ext cx="1944216" cy="1472784"/>
          </a:xfrm>
          <a:prstGeom prst="flowChartMultidocumen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 smtClean="0"/>
              <a:t>Наставники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17" name="Блок-схема: несколько документов 16"/>
          <p:cNvSpPr/>
          <p:nvPr/>
        </p:nvSpPr>
        <p:spPr>
          <a:xfrm>
            <a:off x="7188269" y="5271844"/>
            <a:ext cx="2275415" cy="1472784"/>
          </a:xfrm>
          <a:prstGeom prst="flowChartMultidocumen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/>
              <a:t>Преподаватели Мастера п/о</a:t>
            </a:r>
          </a:p>
        </p:txBody>
      </p:sp>
      <p:sp>
        <p:nvSpPr>
          <p:cNvPr id="12" name="Блок-схема: несколько документов 11"/>
          <p:cNvSpPr/>
          <p:nvPr/>
        </p:nvSpPr>
        <p:spPr>
          <a:xfrm>
            <a:off x="7519469" y="2869458"/>
            <a:ext cx="1944216" cy="1472784"/>
          </a:xfrm>
          <a:prstGeom prst="flowChartMultidocumen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i="1" dirty="0" smtClean="0"/>
              <a:t>УМК</a:t>
            </a:r>
            <a:endParaRPr lang="ru-RU" i="1" dirty="0"/>
          </a:p>
        </p:txBody>
      </p:sp>
      <p:sp>
        <p:nvSpPr>
          <p:cNvPr id="7" name="Блок-схема: несколько документов 6"/>
          <p:cNvSpPr/>
          <p:nvPr/>
        </p:nvSpPr>
        <p:spPr>
          <a:xfrm>
            <a:off x="1950120" y="3075953"/>
            <a:ext cx="1944216" cy="1368152"/>
          </a:xfrm>
          <a:prstGeom prst="flowChartMultidocumen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/>
              <a:t>Договоры (соглашения) с партнерами</a:t>
            </a: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861053" y="343028"/>
            <a:ext cx="4721304" cy="729951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Необходимые ресурсы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Блок-схема: несколько документов 4"/>
          <p:cNvSpPr/>
          <p:nvPr/>
        </p:nvSpPr>
        <p:spPr>
          <a:xfrm>
            <a:off x="1442604" y="2175853"/>
            <a:ext cx="1944216" cy="1368152"/>
          </a:xfrm>
          <a:prstGeom prst="flowChartMultidocumen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/>
              <a:t>Положения</a:t>
            </a:r>
          </a:p>
          <a:p>
            <a:pPr algn="ctr"/>
            <a:r>
              <a:rPr lang="ru-RU" i="1" dirty="0"/>
              <a:t>Приказы</a:t>
            </a:r>
          </a:p>
          <a:p>
            <a:pPr algn="ctr"/>
            <a:r>
              <a:rPr lang="ru-RU" i="1" dirty="0"/>
              <a:t>Распоряжения</a:t>
            </a:r>
          </a:p>
        </p:txBody>
      </p:sp>
      <p:sp>
        <p:nvSpPr>
          <p:cNvPr id="6" name="Блок-схема: несколько документов 5"/>
          <p:cNvSpPr/>
          <p:nvPr/>
        </p:nvSpPr>
        <p:spPr>
          <a:xfrm>
            <a:off x="3290762" y="2117732"/>
            <a:ext cx="1944216" cy="1584176"/>
          </a:xfrm>
          <a:prstGeom prst="flowChartMultidocumen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dirty="0"/>
              <a:t>Ученический договор (Обучающийся + предприятие)</a:t>
            </a:r>
          </a:p>
        </p:txBody>
      </p:sp>
      <p:sp>
        <p:nvSpPr>
          <p:cNvPr id="9" name="Блок-схема: несколько документов 8"/>
          <p:cNvSpPr/>
          <p:nvPr/>
        </p:nvSpPr>
        <p:spPr>
          <a:xfrm>
            <a:off x="6743734" y="2326347"/>
            <a:ext cx="1944216" cy="1472784"/>
          </a:xfrm>
          <a:prstGeom prst="flowChartMultidocumen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/>
              <a:t>Учебные планы, графики</a:t>
            </a:r>
          </a:p>
        </p:txBody>
      </p:sp>
      <p:sp>
        <p:nvSpPr>
          <p:cNvPr id="10" name="Блок-схема: несколько документов 9"/>
          <p:cNvSpPr/>
          <p:nvPr/>
        </p:nvSpPr>
        <p:spPr>
          <a:xfrm>
            <a:off x="8974414" y="2699299"/>
            <a:ext cx="1944216" cy="1472784"/>
          </a:xfrm>
          <a:prstGeom prst="flowChartMultidocumen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/>
              <a:t>Дневники</a:t>
            </a:r>
          </a:p>
        </p:txBody>
      </p:sp>
      <p:sp>
        <p:nvSpPr>
          <p:cNvPr id="11" name="Блок-схема: несколько документов 10"/>
          <p:cNvSpPr/>
          <p:nvPr/>
        </p:nvSpPr>
        <p:spPr>
          <a:xfrm>
            <a:off x="8295204" y="1992396"/>
            <a:ext cx="1944216" cy="1472784"/>
          </a:xfrm>
          <a:prstGeom prst="flowChartMultidocumen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Фонды оценочных средств</a:t>
            </a:r>
          </a:p>
        </p:txBody>
      </p:sp>
      <p:sp>
        <p:nvSpPr>
          <p:cNvPr id="8" name="Блок-схема: несколько документов 7"/>
          <p:cNvSpPr/>
          <p:nvPr/>
        </p:nvSpPr>
        <p:spPr>
          <a:xfrm>
            <a:off x="7422944" y="1229699"/>
            <a:ext cx="1944216" cy="1472784"/>
          </a:xfrm>
          <a:prstGeom prst="flowChartMultidocumen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6666"/>
                </a:solidFill>
              </a:rPr>
              <a:t>Учебно-методическая документация</a:t>
            </a:r>
          </a:p>
        </p:txBody>
      </p:sp>
      <p:sp>
        <p:nvSpPr>
          <p:cNvPr id="14" name="Блок-схема: несколько документов 13"/>
          <p:cNvSpPr/>
          <p:nvPr/>
        </p:nvSpPr>
        <p:spPr>
          <a:xfrm>
            <a:off x="2017003" y="5344205"/>
            <a:ext cx="1944216" cy="1368152"/>
          </a:xfrm>
          <a:prstGeom prst="flowChartMultidocumen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/>
              <a:t>Сетевые партнеры</a:t>
            </a:r>
          </a:p>
        </p:txBody>
      </p:sp>
      <p:sp>
        <p:nvSpPr>
          <p:cNvPr id="15" name="Блок-схема: несколько документов 14"/>
          <p:cNvSpPr/>
          <p:nvPr/>
        </p:nvSpPr>
        <p:spPr>
          <a:xfrm>
            <a:off x="3530289" y="5024370"/>
            <a:ext cx="2066400" cy="1368152"/>
          </a:xfrm>
          <a:prstGeom prst="flowChartMultidocumen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i="1" dirty="0"/>
              <a:t>Работодатели </a:t>
            </a:r>
          </a:p>
        </p:txBody>
      </p:sp>
      <p:sp>
        <p:nvSpPr>
          <p:cNvPr id="13" name="Блок-схема: несколько документов 12"/>
          <p:cNvSpPr/>
          <p:nvPr/>
        </p:nvSpPr>
        <p:spPr>
          <a:xfrm>
            <a:off x="2779948" y="4314166"/>
            <a:ext cx="1944216" cy="1472784"/>
          </a:xfrm>
          <a:prstGeom prst="flowChartMultidocumen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6666"/>
                </a:solidFill>
              </a:rPr>
              <a:t>Партнеры</a:t>
            </a:r>
          </a:p>
        </p:txBody>
      </p:sp>
      <p:sp>
        <p:nvSpPr>
          <p:cNvPr id="16" name="Блок-схема: несколько документов 15"/>
          <p:cNvSpPr/>
          <p:nvPr/>
        </p:nvSpPr>
        <p:spPr>
          <a:xfrm>
            <a:off x="6450836" y="4433636"/>
            <a:ext cx="1944216" cy="1472784"/>
          </a:xfrm>
          <a:prstGeom prst="flowChartMultidocumen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6666"/>
                </a:solidFill>
              </a:rPr>
              <a:t>Кадры</a:t>
            </a:r>
            <a:endParaRPr lang="ru-RU" b="1" dirty="0">
              <a:solidFill>
                <a:srgbClr val="006666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6182" y="5170028"/>
            <a:ext cx="1601536" cy="1484784"/>
          </a:xfrm>
          <a:prstGeom prst="rect">
            <a:avLst/>
          </a:prstGeom>
        </p:spPr>
      </p:pic>
      <p:sp>
        <p:nvSpPr>
          <p:cNvPr id="4" name="Блок-схема: несколько документов 3"/>
          <p:cNvSpPr/>
          <p:nvPr/>
        </p:nvSpPr>
        <p:spPr>
          <a:xfrm>
            <a:off x="2189977" y="1250706"/>
            <a:ext cx="1944216" cy="1368152"/>
          </a:xfrm>
          <a:prstGeom prst="flowChartMultidocumen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6666"/>
                </a:solidFill>
              </a:rPr>
              <a:t>Нормативная документация</a:t>
            </a:r>
          </a:p>
        </p:txBody>
      </p:sp>
    </p:spTree>
    <p:extLst>
      <p:ext uri="{BB962C8B-B14F-4D97-AF65-F5344CB8AC3E}">
        <p14:creationId xmlns:p14="http://schemas.microsoft.com/office/powerpoint/2010/main" val="98885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9145" y="599464"/>
            <a:ext cx="5313427" cy="510412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Банк необходимой документации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2952" y="1183638"/>
            <a:ext cx="2579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Нормативная документация</a:t>
            </a:r>
            <a:endParaRPr lang="ru-RU" b="1" i="1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6225" y="2268128"/>
            <a:ext cx="390091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Положение о дуальном обучении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Положение о наставничестве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Положение о порядке проведения текущего контроля и промежуточной аттестации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Положение об  итоговой аттестации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Договор ПОО и предприятия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Ученический договор (предприятие и обучающийся /законный представитель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89025" y="1073749"/>
            <a:ext cx="5331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Учебно-методическая документация,  дидактические материалы</a:t>
            </a:r>
            <a:endParaRPr lang="ru-RU" b="1" i="1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19735" y="3549831"/>
            <a:ext cx="29838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Дневник производственной практики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Рабочие тетради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Инструкционные карты по видам работ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08924" y="1991129"/>
            <a:ext cx="488307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Учебный план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Индивидуальные учебные планы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Календарный график, синхронизированный с производством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График проведения ЛПЗ на предприятиях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ОПОП (структура и содержание удовлетворяют требованиям работодателей)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Оценочные средства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Процедуры оценивания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Аттестационные листы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Оценочные листы (экзамен квалификационный)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96" t="19442" r="690" b="53061"/>
          <a:stretch/>
        </p:blipFill>
        <p:spPr>
          <a:xfrm>
            <a:off x="4519735" y="2126654"/>
            <a:ext cx="223224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8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492586" y="1455650"/>
            <a:ext cx="5359921" cy="3421352"/>
          </a:xfrm>
          <a:prstGeom prst="roundRect">
            <a:avLst/>
          </a:prstGeom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1012" y="266829"/>
            <a:ext cx="5313427" cy="510412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Разработка документации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494276" y="1727174"/>
            <a:ext cx="28806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Российско-Германская ВТП в Москве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49804" y="1357331"/>
            <a:ext cx="2414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Типовые договоры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60386" y="818442"/>
            <a:ext cx="28806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Типовые документы</a:t>
            </a:r>
            <a:endParaRPr lang="ru-RU" b="1" i="1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96267" y="2659101"/>
            <a:ext cx="28806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ДОЙЛА НИНБУРГ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45280" y="1798938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Типовое положение о наставничестве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353805" y="2176184"/>
            <a:ext cx="4089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Типовой Дневник дуального обучения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10163" y="2716056"/>
            <a:ext cx="853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ЦНАО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89241" y="1859582"/>
            <a:ext cx="24952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Базовая площадка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646676" y="1017008"/>
            <a:ext cx="28806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КЦА ДОЙТАГ ДРИЛЛИНГ ГМБХ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41012" y="2796994"/>
            <a:ext cx="4867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Типовая учебно-методическая документация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721716" y="3266043"/>
            <a:ext cx="4867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Руководство для наставников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01928" y="3403483"/>
            <a:ext cx="24952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«ГАПОУ ТО «Агротехнологический колледж»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4800" y="4625839"/>
            <a:ext cx="31877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ГАПОУ ТО «Тобольский колледж искусств  и культуры им. 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А.А.Алябьева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630307" y="4692393"/>
            <a:ext cx="42008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ГАПОУ ТО «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Голышмановский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агропедагогический колледж»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83457" y="5503002"/>
            <a:ext cx="4421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ГАПОУ ТО «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Заводоуковский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агропромышленный техникум»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06049" y="4955246"/>
            <a:ext cx="37165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ГАПОУ ТО «Тюменский техникум индустрии питания, коммерции и сервиса»»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269018" y="3661508"/>
            <a:ext cx="37165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ГАПОУ ТО «</a:t>
            </a:r>
            <a:r>
              <a:rPr lang="ru-RU" b="1" i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Ишимский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многопрофильный  техникум»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779520" y="3691472"/>
            <a:ext cx="4867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Индивидуальные учебные планы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817061" y="4131828"/>
            <a:ext cx="4867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Рабочие тетради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5516358" y="4438301"/>
            <a:ext cx="4867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Рабочие программы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7169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4832" y="707442"/>
            <a:ext cx="5313427" cy="510412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Требования к кадровому обеспечению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3469" y="3957572"/>
            <a:ext cx="40207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Положение о стажировке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План-график стажировки  преподавателей и мастеров п/о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Договор о стажировке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Программа стажировки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Приказ о направлении на стажировку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9397" y="3278787"/>
            <a:ext cx="2159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окументация</a:t>
            </a:r>
            <a:endParaRPr lang="ru-RU" b="1" i="1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715" y="1503116"/>
            <a:ext cx="5180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Стажировка преподавателей и мастеров п\о на современных  предприятиях </a:t>
            </a:r>
            <a:endParaRPr lang="ru-RU" b="1" i="1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3469" y="2560530"/>
            <a:ext cx="43741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Высокотехнологичное </a:t>
            </a:r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оборудование</a:t>
            </a:r>
            <a:endParaRPr lang="ru-RU" sz="20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2944" y="2180827"/>
            <a:ext cx="419582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Производственные технологии</a:t>
            </a:r>
            <a:endParaRPr lang="ru-RU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3976" y="1503116"/>
            <a:ext cx="3020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наставников</a:t>
            </a:r>
            <a:endParaRPr lang="ru-RU" b="1" i="1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67998" y="2368443"/>
            <a:ext cx="372493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Педагогические технологии</a:t>
            </a:r>
            <a:endParaRPr lang="ru-RU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206441" y="2012893"/>
            <a:ext cx="168648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Психология</a:t>
            </a:r>
            <a:endParaRPr lang="ru-RU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130616" y="2018005"/>
            <a:ext cx="161435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Педагогика</a:t>
            </a:r>
            <a:endParaRPr lang="ru-RU" sz="2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02213" y="3170463"/>
            <a:ext cx="2159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окументация</a:t>
            </a:r>
            <a:endParaRPr lang="ru-RU" b="1" i="1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43975" y="3812954"/>
            <a:ext cx="327618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Положение о наставниках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Программа обучения наставников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Руководство для наставников по организации практического обучения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96" t="19442" r="690" b="53061"/>
          <a:stretch/>
        </p:blipFill>
        <p:spPr>
          <a:xfrm>
            <a:off x="4549298" y="3543910"/>
            <a:ext cx="2232248" cy="1152128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887488" y="5628836"/>
            <a:ext cx="48053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ГАПОУ ТО «Тюменский техникум индустрии питания, коммерции и сервиса»»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688220" y="5798435"/>
            <a:ext cx="13533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ЦНАО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77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1012" y="266829"/>
            <a:ext cx="5313427" cy="510412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Аналитическая деятельность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61292" y="1543812"/>
            <a:ext cx="2579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Ответственность предприятия</a:t>
            </a:r>
            <a:endParaRPr lang="ru-RU" b="1" i="1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30614" y="1543812"/>
            <a:ext cx="2638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Ответственность ПОО</a:t>
            </a:r>
            <a:endParaRPr lang="ru-RU" b="1" i="1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75077" y="1540185"/>
            <a:ext cx="2790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Ответственность обучающихся</a:t>
            </a:r>
            <a:endParaRPr lang="ru-RU" b="1" i="1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3722" y="2519118"/>
            <a:ext cx="29143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Участие в разработке содержания , требований к результату обучения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Назначение наставников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Организация и проведение </a:t>
            </a:r>
            <a:r>
              <a:rPr lang="ru-RU" dirty="0" err="1" smtClean="0"/>
              <a:t>демоэкзаменов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Экспертная оценка   достижения результатов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18184" y="2462897"/>
            <a:ext cx="293897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Профориентация, прием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Разработка ОПОП, УМО, оценочных средств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Организация  процедуры оценивания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Ответственность за соблюдение обучающимися требований предприятия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Обучение наставников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088280" y="2968333"/>
            <a:ext cx="2368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675076" y="2462897"/>
            <a:ext cx="324260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Добросовестное выполнение  требований программы, внутреннего распорядка предприятия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Бережное отношение к имуществу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Выполнение требований наставника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/>
              <a:t>Неразглашение  коммерческой информации о предприятии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043331" y="821906"/>
            <a:ext cx="848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Определена ответственность участников дуального обучения</a:t>
            </a:r>
            <a:endParaRPr lang="ru-RU" b="1" i="1" dirty="0">
              <a:solidFill>
                <a:srgbClr val="0066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50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1012" y="266829"/>
            <a:ext cx="5313427" cy="510412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Аналитическая деятельность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1040" y="1339334"/>
            <a:ext cx="1136904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Предоставление специальной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одежды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Оплачиваемая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практика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Денежное вознаграждение от предприятия по результатам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практики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Доставка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работу транспортом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предприятия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Бесплатное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питание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Именные стипендии от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работодателя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Бесплатное участие в корпоративных обучающих мероприятиях (тренинги, 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коучинги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 др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Скидки на товары и услуги предприятия для обучающихся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 практикантов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Гарантированное трудоустройство</a:t>
            </a:r>
          </a:p>
          <a:p>
            <a:pPr marL="285750" indent="-285750">
              <a:buFontTx/>
              <a:buChar char="-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99005" y="1154668"/>
            <a:ext cx="9997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Определены возможные меры </a:t>
            </a:r>
            <a:r>
              <a:rPr lang="ru-RU" b="1" i="1" dirty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поддержки обучающихся </a:t>
            </a:r>
            <a:r>
              <a:rPr lang="ru-RU" b="1" i="1" dirty="0" smtClean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 </a:t>
            </a:r>
            <a:r>
              <a:rPr lang="ru-RU" b="1" i="1" dirty="0">
                <a:solidFill>
                  <a:srgbClr val="0066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стороны предприятия</a:t>
            </a:r>
          </a:p>
        </p:txBody>
      </p:sp>
    </p:spTree>
    <p:extLst>
      <p:ext uri="{BB962C8B-B14F-4D97-AF65-F5344CB8AC3E}">
        <p14:creationId xmlns:p14="http://schemas.microsoft.com/office/powerpoint/2010/main" val="331868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1689" y="665414"/>
            <a:ext cx="5313427" cy="510412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Трудности при реализации дуальной модели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4613" y="1175826"/>
            <a:ext cx="967270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Отсутствие нормативно-правовой базы на федеральном и региональном уровне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Отсутствие заинтересованности работодателей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Отсутствие наставников с педагогическим опытом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Трудности при прохождении практики несовершеннолетними обучающимися, связанные с допуском к работе на оборудовании, выполнении работ повышенной опасности и т.д.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 значительное количество крупных работодателей, имеющих современное оборудование в сельской местности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Трудности, связанные с особенностями «клиентов» - потребителей услуг, предоставляемых студентами на практике (дошкольники, пациенты больниц)</a:t>
            </a:r>
          </a:p>
          <a:p>
            <a:endParaRPr lang="ru-RU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 полное соответствие МТД работодателя требованиям программы практики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59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1689" y="665414"/>
            <a:ext cx="5313427" cy="510412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Преимущества </a:t>
            </a:r>
            <a:b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дуальной модели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1505" y="1735015"/>
            <a:ext cx="786149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Соответствие структуры, содержания и объема обучения действительным потребностям работодателей</a:t>
            </a:r>
          </a:p>
          <a:p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Использование в учебном процессе современного оборудования и технологий</a:t>
            </a:r>
          </a:p>
          <a:p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Исключение необходимости «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доучивания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 выпускников  на предприятии при трудоустройстве</a:t>
            </a:r>
          </a:p>
          <a:p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Сокращение сроков адаптации молодого специалиста к коллективу, рабочему месту и корпоративным требованиям</a:t>
            </a:r>
          </a:p>
          <a:p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Повышение мотивации обучающихся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96" t="19442" r="690" b="53061"/>
          <a:stretch/>
        </p:blipFill>
        <p:spPr>
          <a:xfrm>
            <a:off x="9143912" y="2783489"/>
            <a:ext cx="223224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62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1736</TotalTime>
  <Words>593</Words>
  <Application>Microsoft Office PowerPoint</Application>
  <PresentationFormat>Широкоэкранный</PresentationFormat>
  <Paragraphs>148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Необходимые ресурсы</vt:lpstr>
      <vt:lpstr>Банк необходимой документации</vt:lpstr>
      <vt:lpstr>Разработка документации</vt:lpstr>
      <vt:lpstr>Требования к кадровому обеспечению</vt:lpstr>
      <vt:lpstr>Аналитическая деятельность</vt:lpstr>
      <vt:lpstr>Аналитическая деятельность</vt:lpstr>
      <vt:lpstr>Трудности при реализации дуальной модели</vt:lpstr>
      <vt:lpstr>Преимущества  дуальной модели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Бочанова</dc:creator>
  <cp:lastModifiedBy>Наташа</cp:lastModifiedBy>
  <cp:revision>80</cp:revision>
  <dcterms:created xsi:type="dcterms:W3CDTF">2016-11-18T03:48:45Z</dcterms:created>
  <dcterms:modified xsi:type="dcterms:W3CDTF">2016-12-23T15:06:07Z</dcterms:modified>
</cp:coreProperties>
</file>